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D5D7A1-304F-4F2A-9ACB-8C4CB87C04F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819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D23FF6-AD30-49CB-AB3C-1DBC002D83F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519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C61213-4DEC-4F67-8250-A7878B9BA47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062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EEFA11-8C6E-437E-BAEC-0CFB3A9B72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0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917CD3-556E-4E26-96AF-07044E9A315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74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3E3A8E-E954-4544-8678-D7F4D788D74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367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816701-B8C8-4D50-BE53-B46269EF6CE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780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4E487E-E3E8-40B6-A900-DEC3C4FB4C6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618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877D3-8492-4303-B4D8-CB5E5159E90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94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8F8728-2610-4792-9A2F-F5C2FAEC1C0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901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1FB547-EDE1-4299-816A-12EAFB3A767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787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584F20D-10E9-469F-9B06-87967C0052AE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450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246437"/>
            <a:ext cx="8229600" cy="4525963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buFontTx/>
              <a:buNone/>
            </a:pPr>
            <a:r>
              <a:rPr lang="es-ES_tradnl" altLang="en-US" dirty="0" smtClean="0"/>
              <a:t>Escribe</a:t>
            </a:r>
            <a:r>
              <a:rPr lang="es-ES_tradnl" altLang="en-US" dirty="0"/>
              <a:t>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País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Capital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Nacionalidad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371725"/>
            <a:ext cx="5943600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495800" y="34290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5889625" y="47244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019800" y="5029200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6248400" y="48006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6499225" y="51054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6651625" y="54864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6880225" y="57150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6629400" y="37338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8077200" y="41910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>
                <a:solidFill>
                  <a:srgbClr val="000000"/>
                </a:solidFill>
              </a:rPr>
              <a:t>9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8382000" y="4495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>
                <a:solidFill>
                  <a:srgbClr val="000000"/>
                </a:solidFill>
              </a:rPr>
              <a:t>10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title"/>
          </p:nvPr>
        </p:nvSpPr>
        <p:spPr>
          <a:xfrm>
            <a:off x="4408487" y="5791200"/>
            <a:ext cx="4724400" cy="1143000"/>
          </a:xfrm>
        </p:spPr>
        <p:txBody>
          <a:bodyPr/>
          <a:lstStyle/>
          <a:p>
            <a:pPr algn="r"/>
            <a:r>
              <a:rPr lang="en-US" altLang="en-US" dirty="0">
                <a:solidFill>
                  <a:srgbClr val="00B050"/>
                </a:solidFill>
              </a:rPr>
              <a:t>America Central</a:t>
            </a: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76200" y="914400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altLang="en-US" sz="3600" kern="0" dirty="0">
                <a:solidFill>
                  <a:srgbClr val="99CC00"/>
                </a:solidFill>
              </a:rPr>
              <a:t>Me llamo ___________		 Clase 702</a:t>
            </a:r>
            <a:br>
              <a:rPr lang="en-US" altLang="en-US" sz="3600" kern="0" dirty="0">
                <a:solidFill>
                  <a:srgbClr val="99CC00"/>
                </a:solidFill>
              </a:rPr>
            </a:br>
            <a:r>
              <a:rPr lang="en-US" altLang="en-US" sz="3600" kern="0" dirty="0">
                <a:solidFill>
                  <a:srgbClr val="99CC00"/>
                </a:solidFill>
              </a:rPr>
              <a:t>La </a:t>
            </a:r>
            <a:r>
              <a:rPr lang="en-US" altLang="en-US" sz="3600" kern="0" dirty="0" smtClean="0">
                <a:solidFill>
                  <a:srgbClr val="99CC00"/>
                </a:solidFill>
              </a:rPr>
              <a:t>fecha </a:t>
            </a:r>
            <a:r>
              <a:rPr lang="en-US" altLang="en-US" sz="3600" kern="0" dirty="0">
                <a:solidFill>
                  <a:srgbClr val="99CC00"/>
                </a:solidFill>
              </a:rPr>
              <a:t>es el 30 de mayo del 2017</a:t>
            </a:r>
          </a:p>
          <a:p>
            <a:pPr algn="l"/>
            <a:r>
              <a:rPr lang="es-ES_tradnl" altLang="en-US" sz="3600" dirty="0">
                <a:solidFill>
                  <a:srgbClr val="FF0000"/>
                </a:solidFill>
              </a:rPr>
              <a:t>Propósito # 68: </a:t>
            </a:r>
            <a:r>
              <a:rPr lang="es-ES_tradnl" altLang="en-US" sz="3600" dirty="0" smtClean="0">
                <a:solidFill>
                  <a:srgbClr val="000000"/>
                </a:solidFill>
              </a:rPr>
              <a:t>¿Cuántos países hispanohablantes hay en el hemisferio oeste?</a:t>
            </a:r>
            <a:endParaRPr lang="es-ES_tradnl" alt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08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0943"/>
            <a:ext cx="3623806" cy="2397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3" name="WordArt 5"/>
          <p:cNvSpPr>
            <a:spLocks noChangeArrowheads="1" noChangeShapeType="1" noTextEdit="1"/>
          </p:cNvSpPr>
          <p:nvPr/>
        </p:nvSpPr>
        <p:spPr bwMode="auto">
          <a:xfrm>
            <a:off x="76200" y="513239"/>
            <a:ext cx="5334000" cy="190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Colombia</a:t>
            </a: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609600" y="24384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5730875" y="26670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09600" y="2743200"/>
            <a:ext cx="98456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676400" y="2627293"/>
            <a:ext cx="69342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7030A0"/>
                </a:solidFill>
              </a:rPr>
              <a:t>The colors of the flag are yellow, blue and red.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002786" y="3581400"/>
            <a:ext cx="609600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400" i="1" dirty="0" err="1">
                <a:solidFill>
                  <a:srgbClr val="FF9900"/>
                </a:solidFill>
              </a:rPr>
              <a:t>The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richness</a:t>
            </a:r>
            <a:r>
              <a:rPr lang="es-ES" sz="2400" i="1" dirty="0">
                <a:solidFill>
                  <a:srgbClr val="FF9900"/>
                </a:solidFill>
              </a:rPr>
              <a:t> and </a:t>
            </a:r>
            <a:r>
              <a:rPr lang="es-ES" sz="2400" i="1" dirty="0" err="1">
                <a:solidFill>
                  <a:srgbClr val="FF9900"/>
                </a:solidFill>
              </a:rPr>
              <a:t>fertility</a:t>
            </a:r>
            <a:r>
              <a:rPr lang="es-ES" sz="2400" i="1" dirty="0">
                <a:solidFill>
                  <a:srgbClr val="FF9900"/>
                </a:solidFill>
              </a:rPr>
              <a:t> of </a:t>
            </a:r>
            <a:r>
              <a:rPr lang="es-ES" sz="2400" i="1" dirty="0" err="1">
                <a:solidFill>
                  <a:srgbClr val="FF9900"/>
                </a:solidFill>
              </a:rPr>
              <a:t>the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soil</a:t>
            </a:r>
            <a:r>
              <a:rPr lang="es-ES" sz="2400" i="1" dirty="0">
                <a:solidFill>
                  <a:srgbClr val="FF9900"/>
                </a:solidFill>
              </a:rPr>
              <a:t>, </a:t>
            </a:r>
            <a:r>
              <a:rPr lang="es-ES" sz="2400" i="1" dirty="0" err="1">
                <a:solidFill>
                  <a:srgbClr val="FF9900"/>
                </a:solidFill>
              </a:rPr>
              <a:t>the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sun</a:t>
            </a:r>
            <a:r>
              <a:rPr lang="es-ES" sz="2400" i="1" dirty="0">
                <a:solidFill>
                  <a:srgbClr val="FF9900"/>
                </a:solidFill>
              </a:rPr>
              <a:t>, </a:t>
            </a:r>
            <a:r>
              <a:rPr lang="es-ES" sz="2400" i="1" dirty="0" err="1">
                <a:solidFill>
                  <a:srgbClr val="FF9900"/>
                </a:solidFill>
              </a:rPr>
              <a:t>the</a:t>
            </a:r>
            <a:r>
              <a:rPr lang="es-ES" sz="2400" i="1" dirty="0">
                <a:solidFill>
                  <a:srgbClr val="FF9900"/>
                </a:solidFill>
              </a:rPr>
              <a:t> light, </a:t>
            </a:r>
            <a:r>
              <a:rPr lang="es-ES" sz="2400" i="1" dirty="0" err="1">
                <a:solidFill>
                  <a:srgbClr val="FF9900"/>
                </a:solidFill>
              </a:rPr>
              <a:t>harmony</a:t>
            </a:r>
            <a:r>
              <a:rPr lang="es-ES" sz="2400" i="1" dirty="0">
                <a:solidFill>
                  <a:srgbClr val="FF9900"/>
                </a:solidFill>
              </a:rPr>
              <a:t>, </a:t>
            </a:r>
            <a:r>
              <a:rPr lang="es-ES" sz="2400" i="1" dirty="0" err="1">
                <a:solidFill>
                  <a:srgbClr val="FF9900"/>
                </a:solidFill>
              </a:rPr>
              <a:t>soverignty</a:t>
            </a:r>
            <a:r>
              <a:rPr lang="es-ES" sz="2400" i="1" dirty="0">
                <a:solidFill>
                  <a:srgbClr val="FF9900"/>
                </a:solidFill>
              </a:rPr>
              <a:t> and </a:t>
            </a:r>
            <a:r>
              <a:rPr lang="es-ES" sz="2400" i="1" dirty="0" err="1">
                <a:solidFill>
                  <a:srgbClr val="FF9900"/>
                </a:solidFill>
              </a:rPr>
              <a:t>justice</a:t>
            </a:r>
            <a:r>
              <a:rPr lang="es-ES" sz="2400" i="1" dirty="0">
                <a:solidFill>
                  <a:srgbClr val="FF9900"/>
                </a:solidFill>
              </a:rPr>
              <a:t>)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The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sky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and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the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water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of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the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rivers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and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oceans</a:t>
            </a:r>
            <a:endParaRPr lang="en-US" altLang="en-US" sz="1200" i="1" dirty="0">
              <a:solidFill>
                <a:srgbClr val="0000FF">
                  <a:lumMod val="75000"/>
                </a:srgbClr>
              </a:solidFill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400" i="1" dirty="0" err="1">
                <a:solidFill>
                  <a:srgbClr val="FF0000"/>
                </a:solidFill>
              </a:rPr>
              <a:t>The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blood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the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patriots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left</a:t>
            </a:r>
            <a:r>
              <a:rPr lang="es-ES" sz="2400" i="1" dirty="0">
                <a:solidFill>
                  <a:srgbClr val="FF0000"/>
                </a:solidFill>
              </a:rPr>
              <a:t> in </a:t>
            </a:r>
            <a:r>
              <a:rPr lang="es-ES" sz="2400" i="1" dirty="0" err="1">
                <a:solidFill>
                  <a:srgbClr val="FF0000"/>
                </a:solidFill>
              </a:rPr>
              <a:t>their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struggle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for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freedom</a:t>
            </a:r>
            <a:r>
              <a:rPr lang="es-ES" sz="2400" i="1" dirty="0">
                <a:solidFill>
                  <a:srgbClr val="FF0000"/>
                </a:solidFill>
              </a:rPr>
              <a:t>.</a:t>
            </a:r>
            <a:endParaRPr lang="en-US" altLang="en-US" sz="2400" i="1" dirty="0">
              <a:solidFill>
                <a:srgbClr val="FF0000"/>
              </a:solidFill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sz="2400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825443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653" y="76200"/>
            <a:ext cx="4213347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7" name="WordArt 5"/>
          <p:cNvSpPr>
            <a:spLocks noChangeArrowheads="1" noChangeShapeType="1" noTextEdit="1"/>
          </p:cNvSpPr>
          <p:nvPr/>
        </p:nvSpPr>
        <p:spPr bwMode="auto">
          <a:xfrm>
            <a:off x="152400" y="533400"/>
            <a:ext cx="46482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Ecuador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5715000" y="28956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04800" y="2677180"/>
            <a:ext cx="98456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371600" y="2753380"/>
            <a:ext cx="77942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7030A0"/>
                </a:solidFill>
              </a:rPr>
              <a:t>The colors of the flag are yellow, blue and red. 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676400" y="3200400"/>
            <a:ext cx="66294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400" i="1" dirty="0" err="1">
                <a:solidFill>
                  <a:srgbClr val="FF9900"/>
                </a:solidFill>
              </a:rPr>
              <a:t>The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yellow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represents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gold</a:t>
            </a:r>
            <a:r>
              <a:rPr lang="es-ES" sz="2400" i="1" dirty="0">
                <a:solidFill>
                  <a:srgbClr val="FF9900"/>
                </a:solidFill>
              </a:rPr>
              <a:t>, </a:t>
            </a:r>
            <a:r>
              <a:rPr lang="es-ES" sz="2400" i="1" dirty="0" err="1">
                <a:solidFill>
                  <a:srgbClr val="FF9900"/>
                </a:solidFill>
              </a:rPr>
              <a:t>agriculture</a:t>
            </a:r>
            <a:r>
              <a:rPr lang="es-ES" sz="2400" i="1" dirty="0">
                <a:solidFill>
                  <a:srgbClr val="FF9900"/>
                </a:solidFill>
              </a:rPr>
              <a:t> and </a:t>
            </a:r>
            <a:r>
              <a:rPr lang="es-ES" sz="2400" i="1" dirty="0" err="1">
                <a:solidFill>
                  <a:srgbClr val="FF9900"/>
                </a:solidFill>
              </a:rPr>
              <a:t>the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great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resources</a:t>
            </a:r>
            <a:r>
              <a:rPr lang="es-ES" sz="2400" i="1" dirty="0">
                <a:solidFill>
                  <a:srgbClr val="FF9900"/>
                </a:solidFill>
              </a:rPr>
              <a:t> of </a:t>
            </a:r>
            <a:r>
              <a:rPr lang="es-ES" sz="2400" i="1" dirty="0" err="1">
                <a:solidFill>
                  <a:srgbClr val="FF9900"/>
                </a:solidFill>
              </a:rPr>
              <a:t>the</a:t>
            </a:r>
            <a:r>
              <a:rPr lang="es-ES" sz="2400" i="1" dirty="0">
                <a:solidFill>
                  <a:srgbClr val="FF9900"/>
                </a:solidFill>
              </a:rPr>
              <a:t> country.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The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blue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represents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the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ocean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,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the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clear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and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clean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sky</a:t>
            </a:r>
            <a:endParaRPr lang="es-ES" sz="2400" i="1" dirty="0">
              <a:solidFill>
                <a:srgbClr val="0000FF">
                  <a:lumMod val="75000"/>
                </a:srgbClr>
              </a:solidFill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400" i="1" dirty="0" err="1">
                <a:solidFill>
                  <a:srgbClr val="FF0000"/>
                </a:solidFill>
              </a:rPr>
              <a:t>The</a:t>
            </a:r>
            <a:r>
              <a:rPr lang="es-ES" sz="2400" i="1" dirty="0">
                <a:solidFill>
                  <a:srgbClr val="FF0000"/>
                </a:solidFill>
              </a:rPr>
              <a:t> red </a:t>
            </a:r>
            <a:r>
              <a:rPr lang="es-ES" sz="2400" i="1" dirty="0" err="1">
                <a:solidFill>
                  <a:srgbClr val="FF0000"/>
                </a:solidFill>
              </a:rPr>
              <a:t>represents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blood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spilt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by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the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heroes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that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fought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for</a:t>
            </a:r>
            <a:r>
              <a:rPr lang="es-ES" sz="2400" i="1" dirty="0">
                <a:solidFill>
                  <a:srgbClr val="FF0000"/>
                </a:solidFill>
              </a:rPr>
              <a:t> country and </a:t>
            </a:r>
            <a:r>
              <a:rPr lang="es-ES" sz="2400" i="1" dirty="0" err="1">
                <a:solidFill>
                  <a:srgbClr val="FF0000"/>
                </a:solidFill>
              </a:rPr>
              <a:t>liberty</a:t>
            </a:r>
            <a:r>
              <a:rPr lang="es-ES" sz="2400" i="1" dirty="0">
                <a:solidFill>
                  <a:srgbClr val="FF0000"/>
                </a:solidFill>
              </a:rPr>
              <a:t>.</a:t>
            </a:r>
            <a:endParaRPr lang="en-US" altLang="en-US" sz="2400" i="1" dirty="0">
              <a:solidFill>
                <a:srgbClr val="FF0000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28600" y="5581471"/>
            <a:ext cx="117692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Arms: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1557630" y="5562600"/>
            <a:ext cx="7052970" cy="120032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It has condor, zodiac signs for March-June, the Chimborazo volcano, a steam boat, two valleys, a branch of laurel and a branch of olive</a:t>
            </a:r>
          </a:p>
        </p:txBody>
      </p:sp>
    </p:spTree>
    <p:extLst>
      <p:ext uri="{BB962C8B-B14F-4D97-AF65-F5344CB8AC3E}">
        <p14:creationId xmlns:p14="http://schemas.microsoft.com/office/powerpoint/2010/main" val="342801138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WordArt 5"/>
          <p:cNvSpPr>
            <a:spLocks noChangeArrowheads="1" noChangeShapeType="1" noTextEdit="1"/>
          </p:cNvSpPr>
          <p:nvPr/>
        </p:nvSpPr>
        <p:spPr bwMode="auto">
          <a:xfrm>
            <a:off x="304800" y="680113"/>
            <a:ext cx="38862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Perú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6019800" y="28194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29707" name="Picture 11" descr="ANd9GcSa1z-SYeu6wL9vua5KQIDfnTxmGwbBxVG0QGwNS7rf_KbF6noFT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815" y="76200"/>
            <a:ext cx="4611986" cy="2471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66800" y="2891135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905000" y="2895600"/>
            <a:ext cx="640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of the flag are red and white. 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177284" y="3429000"/>
            <a:ext cx="6604584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rgbClr val="FF0000"/>
                </a:solidFill>
              </a:rPr>
              <a:t>The red represents the Incan War, the blood spilt by the heroes and martyrs that fought to defend their country.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000" i="1" dirty="0" err="1">
                <a:solidFill>
                  <a:srgbClr val="000000"/>
                </a:solidFill>
              </a:rPr>
              <a:t>The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white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represents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liberty</a:t>
            </a:r>
            <a:r>
              <a:rPr lang="es-ES" sz="2000" i="1" dirty="0">
                <a:solidFill>
                  <a:srgbClr val="000000"/>
                </a:solidFill>
              </a:rPr>
              <a:t>, </a:t>
            </a:r>
            <a:r>
              <a:rPr lang="es-ES" sz="2000" i="1" dirty="0" err="1">
                <a:solidFill>
                  <a:srgbClr val="000000"/>
                </a:solidFill>
              </a:rPr>
              <a:t>justice</a:t>
            </a:r>
            <a:r>
              <a:rPr lang="es-ES" sz="2000" i="1" dirty="0">
                <a:solidFill>
                  <a:srgbClr val="000000"/>
                </a:solidFill>
              </a:rPr>
              <a:t>, </a:t>
            </a:r>
            <a:r>
              <a:rPr lang="es-ES" sz="2000" i="1" dirty="0" err="1">
                <a:solidFill>
                  <a:srgbClr val="000000"/>
                </a:solidFill>
              </a:rPr>
              <a:t>purity</a:t>
            </a:r>
            <a:r>
              <a:rPr lang="es-ES" sz="2000" i="1" dirty="0">
                <a:solidFill>
                  <a:srgbClr val="000000"/>
                </a:solidFill>
              </a:rPr>
              <a:t> and </a:t>
            </a:r>
            <a:r>
              <a:rPr lang="es-ES" sz="2000" i="1" dirty="0" err="1">
                <a:solidFill>
                  <a:srgbClr val="000000"/>
                </a:solidFill>
              </a:rPr>
              <a:t>the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peace</a:t>
            </a:r>
            <a:r>
              <a:rPr lang="es-ES" sz="2000" i="1" dirty="0">
                <a:solidFill>
                  <a:srgbClr val="000000"/>
                </a:solidFill>
              </a:rPr>
              <a:t> of </a:t>
            </a:r>
            <a:r>
              <a:rPr lang="es-ES" sz="2000" i="1" dirty="0" err="1">
                <a:solidFill>
                  <a:srgbClr val="000000"/>
                </a:solidFill>
              </a:rPr>
              <a:t>the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nation</a:t>
            </a:r>
            <a:r>
              <a:rPr lang="es-ES" sz="2000" i="1" dirty="0">
                <a:solidFill>
                  <a:srgbClr val="000000"/>
                </a:solidFill>
              </a:rPr>
              <a:t>.</a:t>
            </a:r>
            <a:endParaRPr lang="en-US" altLang="en-US" sz="2000" i="1" dirty="0">
              <a:solidFill>
                <a:srgbClr val="000000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785661" y="5505271"/>
            <a:ext cx="7129739" cy="120032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It has an oval laurel crown, a llama, a </a:t>
            </a:r>
            <a:r>
              <a:rPr lang="en-US" altLang="en-US" sz="2400" dirty="0">
                <a:solidFill>
                  <a:srgbClr val="7030A0"/>
                </a:solidFill>
              </a:rPr>
              <a:t>Peruvian </a:t>
            </a:r>
            <a:r>
              <a:rPr lang="en-US" altLang="en-US" sz="2400" dirty="0">
                <a:solidFill>
                  <a:srgbClr val="7030A0"/>
                </a:solidFill>
              </a:rPr>
              <a:t>bark tree, a cornucopia with gold coins, four lances and four flags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30875" y="5410200"/>
            <a:ext cx="117692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Arms:</a:t>
            </a:r>
          </a:p>
        </p:txBody>
      </p:sp>
    </p:spTree>
    <p:extLst>
      <p:ext uri="{BB962C8B-B14F-4D97-AF65-F5344CB8AC3E}">
        <p14:creationId xmlns:p14="http://schemas.microsoft.com/office/powerpoint/2010/main" val="399441370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2 interesting fact about the 3 countries we covered today</a:t>
            </a:r>
          </a:p>
          <a:p>
            <a:pPr lvl="1"/>
            <a:r>
              <a:rPr lang="en-US" dirty="0" smtClean="0"/>
              <a:t>Colombia</a:t>
            </a:r>
          </a:p>
          <a:p>
            <a:pPr lvl="1"/>
            <a:r>
              <a:rPr lang="en-US" dirty="0" smtClean="0"/>
              <a:t>Ecuador</a:t>
            </a:r>
          </a:p>
          <a:p>
            <a:pPr lvl="1"/>
            <a:r>
              <a:rPr lang="en-US" dirty="0" smtClean="0"/>
              <a:t>Peru</a:t>
            </a:r>
            <a:endParaRPr lang="en-US" dirty="0"/>
          </a:p>
        </p:txBody>
      </p:sp>
      <p:sp>
        <p:nvSpPr>
          <p:cNvPr id="8" name="Rectangle 3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# 68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71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5766</TotalTime>
  <Words>276</Words>
  <Application>Microsoft Office PowerPoint</Application>
  <PresentationFormat>On-screen Show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America Central</vt:lpstr>
      <vt:lpstr>PowerPoint Presentation</vt:lpstr>
      <vt:lpstr>PowerPoint Presentation</vt:lpstr>
      <vt:lpstr>PowerPoint Presentation</vt:lpstr>
      <vt:lpstr>Tarea # 68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 Central</dc:title>
  <dc:creator>Helen Zumaeta</dc:creator>
  <cp:lastModifiedBy>Helen Zumaeta</cp:lastModifiedBy>
  <cp:revision>4</cp:revision>
  <dcterms:created xsi:type="dcterms:W3CDTF">2017-05-26T20:29:39Z</dcterms:created>
  <dcterms:modified xsi:type="dcterms:W3CDTF">2017-05-30T20:35:44Z</dcterms:modified>
</cp:coreProperties>
</file>